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63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152" d="100"/>
          <a:sy n="152" d="100"/>
        </p:scale>
        <p:origin x="652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440" y="4434840"/>
            <a:ext cx="6017372" cy="1122202"/>
          </a:xfrm>
        </p:spPr>
        <p:txBody>
          <a:bodyPr/>
          <a:lstStyle/>
          <a:p>
            <a:r>
              <a:rPr lang="en-US" dirty="0" err="1"/>
              <a:t>AxA</a:t>
            </a:r>
            <a:r>
              <a:rPr lang="en-US" dirty="0"/>
              <a:t> coding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Arwin Esmaylzadeh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2C35-EFD0-53B5-A130-56DD998E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E3B8-8CE4-465A-9E96-3F4A1364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Versicherungen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2611-7629-7F9B-7F37-A35CF07EA8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284" y="65431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Schadensversicherung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EA2B8-FBB3-2FBF-D06F-3D9D0838E0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284" y="1054960"/>
            <a:ext cx="4737199" cy="40514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3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Versicherer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2.25 Mio $ max. </a:t>
            </a:r>
            <a:r>
              <a:rPr lang="en-US" sz="1400" dirty="0" err="1"/>
              <a:t>Gesamtschaden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0.675 Mio $ </a:t>
            </a:r>
            <a:r>
              <a:rPr lang="en-US" sz="1400" dirty="0" err="1"/>
              <a:t>Gewinnzuschlag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0.075 Mio $ Verwaltung/</a:t>
            </a:r>
            <a:r>
              <a:rPr lang="en-US" sz="1400" dirty="0" err="1"/>
              <a:t>Sonstiges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 (20$/Jahr </a:t>
            </a:r>
            <a:r>
              <a:rPr lang="en-US" dirty="0" err="1"/>
              <a:t>oder</a:t>
            </a:r>
            <a:r>
              <a:rPr lang="en-US" dirty="0"/>
              <a:t> 2$/Monat)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180.000 Members (</a:t>
            </a:r>
            <a:r>
              <a:rPr lang="en-US" sz="1400" dirty="0" err="1"/>
              <a:t>realisitsch</a:t>
            </a:r>
            <a:r>
              <a:rPr lang="en-US" sz="1400" dirty="0"/>
              <a:t> 90.000)  </a:t>
            </a:r>
          </a:p>
          <a:p>
            <a:pPr lvl="1" indent="0">
              <a:buNone/>
            </a:pPr>
            <a:r>
              <a:rPr lang="en-US" sz="600" dirty="0"/>
              <a:t>https://ny1.com/nyc/all-boroughs/transit/2023/05/26/citi-bikes-celebrates-10-years-in-new-york-city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~1.8 Mio $ Schaden </a:t>
            </a:r>
            <a:r>
              <a:rPr lang="en-US" sz="1400" dirty="0" err="1"/>
              <a:t>durch</a:t>
            </a:r>
            <a:r>
              <a:rPr lang="en-US" sz="1400" dirty="0"/>
              <a:t>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3.6(1.8)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Jahresmodell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4.3(2.15)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Monatsmodell</a:t>
            </a:r>
            <a:r>
              <a:rPr lang="en-US" sz="1400" dirty="0"/>
              <a:t>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 (1$/</a:t>
            </a:r>
            <a:r>
              <a:rPr lang="en-US" dirty="0" err="1"/>
              <a:t>Fahrt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~0.4 Mio $ Schaden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6.6 Mio </a:t>
            </a:r>
            <a:r>
              <a:rPr lang="en-US" sz="1400" dirty="0" err="1"/>
              <a:t>Fahrten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Max. 6.6 Mio $ </a:t>
            </a:r>
            <a:r>
              <a:rPr lang="en-US" sz="1400" dirty="0" err="1"/>
              <a:t>Einnahmen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Realistisch</a:t>
            </a:r>
            <a:r>
              <a:rPr lang="en-US" sz="1400" dirty="0"/>
              <a:t>: 0.66 Mio $ (ca. 10% der </a:t>
            </a:r>
            <a:r>
              <a:rPr lang="en-US" sz="1400" dirty="0" err="1"/>
              <a:t>Fahrten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3D39A-2523-EB3C-B076-927E4FC411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2226" y="65431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Unfallversicherung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83F84E04-B9E0-73AB-826C-DBA016277665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BDFCF2C8-AA99-9763-E7BA-CA29E4D0CB9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8AD3AD5-C8A0-01EE-01E2-724C8E9E76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42D496-24F4-68D9-827E-7D2465ACDB87}"/>
              </a:ext>
            </a:extLst>
          </p:cNvPr>
          <p:cNvSpPr txBox="1">
            <a:spLocks/>
          </p:cNvSpPr>
          <p:nvPr/>
        </p:nvSpPr>
        <p:spPr>
          <a:xfrm>
            <a:off x="6319598" y="1019438"/>
            <a:ext cx="4737199" cy="408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12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Versicherer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9 Mio $ max. </a:t>
            </a:r>
            <a:r>
              <a:rPr lang="en-US" sz="1400" dirty="0" err="1"/>
              <a:t>Gesamtschaden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2.7 Mio $ </a:t>
            </a:r>
            <a:r>
              <a:rPr lang="en-US" sz="1400" dirty="0" err="1"/>
              <a:t>Gewinnzuschlag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0.3 Mio $ Verwaltung/</a:t>
            </a:r>
            <a:r>
              <a:rPr lang="en-US" sz="1400" dirty="0" err="1"/>
              <a:t>Sonstiges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 (50$/Jahr </a:t>
            </a:r>
            <a:r>
              <a:rPr lang="en-US" dirty="0" err="1"/>
              <a:t>oder</a:t>
            </a:r>
            <a:r>
              <a:rPr lang="en-US" dirty="0"/>
              <a:t> 5$/Monat)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180.000 Members 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600" dirty="0"/>
              <a:t>https://ny1.com/nyc/all-boroughs/transit/2023/05/26/citi-bikes-celebrates-10-years-in-new-york-city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~7 Mio $ Schaden </a:t>
            </a:r>
            <a:r>
              <a:rPr lang="en-US" sz="1400" dirty="0" err="1"/>
              <a:t>durch</a:t>
            </a:r>
            <a:r>
              <a:rPr lang="en-US" sz="1400" dirty="0"/>
              <a:t>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9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Jahresmodell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10.8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Monatsmodell</a:t>
            </a:r>
            <a:r>
              <a:rPr lang="en-US" sz="1400" dirty="0"/>
              <a:t>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 (5$/</a:t>
            </a:r>
            <a:r>
              <a:rPr lang="en-US" dirty="0" err="1"/>
              <a:t>Fahrt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~1.6 Mio $ Schaden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6.6 Mio </a:t>
            </a:r>
            <a:r>
              <a:rPr lang="en-US" sz="1400" dirty="0" err="1"/>
              <a:t>Fahrten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Max. 33 Mio $ </a:t>
            </a:r>
            <a:r>
              <a:rPr lang="en-US" sz="1400" dirty="0" err="1"/>
              <a:t>Einnahmen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Realistisch</a:t>
            </a:r>
            <a:r>
              <a:rPr lang="en-US" sz="1400" dirty="0"/>
              <a:t>: 3.3 Mio $ (ca. 10% der </a:t>
            </a:r>
            <a:r>
              <a:rPr lang="en-US" sz="1400" dirty="0" err="1"/>
              <a:t>Fahrten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C17E053-30F5-7F85-C159-ABA1BC62CEDA}"/>
              </a:ext>
            </a:extLst>
          </p:cNvPr>
          <p:cNvSpPr txBox="1">
            <a:spLocks/>
          </p:cNvSpPr>
          <p:nvPr/>
        </p:nvSpPr>
        <p:spPr>
          <a:xfrm>
            <a:off x="3526118" y="5288952"/>
            <a:ext cx="5139763" cy="12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Kombi-Paket </a:t>
            </a:r>
            <a:r>
              <a:rPr lang="en-US" dirty="0" err="1"/>
              <a:t>möglich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14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60$/Jahr </a:t>
            </a:r>
            <a:r>
              <a:rPr lang="en-US" sz="1400" dirty="0" err="1"/>
              <a:t>bzw</a:t>
            </a:r>
            <a:r>
              <a:rPr lang="en-US" sz="1400" dirty="0"/>
              <a:t> 6</a:t>
            </a:r>
            <a:r>
              <a:rPr lang="en-US" dirty="0"/>
              <a:t>$/Monat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Beachtung</a:t>
            </a:r>
            <a:r>
              <a:rPr lang="en-US" sz="1400" dirty="0"/>
              <a:t> von </a:t>
            </a:r>
            <a:r>
              <a:rPr lang="en-US" sz="1400" dirty="0" err="1"/>
              <a:t>Steigerung</a:t>
            </a:r>
            <a:r>
              <a:rPr lang="en-US" sz="1400" dirty="0"/>
              <a:t> der </a:t>
            </a:r>
            <a:r>
              <a:rPr lang="en-US" sz="1400" dirty="0" err="1"/>
              <a:t>Fahrten</a:t>
            </a:r>
            <a:r>
              <a:rPr lang="en-US" sz="1400" dirty="0"/>
              <a:t>/Jahr (ca. 6% </a:t>
            </a:r>
            <a:r>
              <a:rPr lang="en-US" dirty="0" err="1"/>
              <a:t>jährlich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7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EBB97-6301-082B-7566-FEABB799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9C58E-DC5C-5CB2-D867-FA958B37E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Tag/Nacht </a:t>
            </a:r>
            <a:r>
              <a:rPr lang="en-US" dirty="0" err="1"/>
              <a:t>Problematik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17A53D-9885-24C2-C359-B2A0BF6CB0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Wintermonate</a:t>
            </a:r>
            <a:r>
              <a:rPr lang="en-US" dirty="0"/>
              <a:t> </a:t>
            </a:r>
            <a:r>
              <a:rPr lang="en-US" dirty="0" err="1"/>
              <a:t>erhöht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Erwägung</a:t>
            </a:r>
            <a:r>
              <a:rPr lang="en-US" dirty="0"/>
              <a:t> von </a:t>
            </a:r>
            <a:r>
              <a:rPr lang="en-US" dirty="0" err="1"/>
              <a:t>zusätzlichen</a:t>
            </a:r>
            <a:r>
              <a:rPr lang="en-US" dirty="0"/>
              <a:t> Versicherung ?!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E-Bikes </a:t>
            </a:r>
            <a:r>
              <a:rPr lang="en-US" dirty="0" err="1"/>
              <a:t>prozentual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Unfälle</a:t>
            </a:r>
            <a:r>
              <a:rPr lang="en-US" dirty="0"/>
              <a:t> </a:t>
            </a:r>
            <a:r>
              <a:rPr lang="en-US" dirty="0" err="1"/>
              <a:t>nachts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75433DE-7B72-21B6-015E-92F93E16FC6F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438A0FC3-4848-BA7A-98B1-8132A019E0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0C1E694-4997-6404-9860-6F1D658699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BFA8201-BE8A-3FF8-C52C-1F97A10C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9" y="358521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58E4E-B541-58CA-3C0F-0936B8A58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3A3DC-3B46-768D-EFCB-89199B404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Regen/</a:t>
            </a:r>
            <a:r>
              <a:rPr lang="en-US" dirty="0" err="1"/>
              <a:t>Niederschlag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591AF3-1231-9138-E943-195265FAEB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Regen -&gt; Kleiner 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Niederschlagsmenge</a:t>
            </a:r>
            <a:r>
              <a:rPr lang="en-US" dirty="0"/>
              <a:t> –&gt; Kleiner 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Genauere</a:t>
            </a:r>
            <a:r>
              <a:rPr lang="en-US" dirty="0"/>
              <a:t> </a:t>
            </a:r>
            <a:r>
              <a:rPr lang="en-US" dirty="0" err="1"/>
              <a:t>Untersuchung</a:t>
            </a:r>
            <a:r>
              <a:rPr lang="en-US" dirty="0"/>
              <a:t> </a:t>
            </a:r>
            <a:r>
              <a:rPr lang="en-US" dirty="0" err="1"/>
              <a:t>wäre</a:t>
            </a:r>
            <a:r>
              <a:rPr lang="en-US" dirty="0"/>
              <a:t> </a:t>
            </a:r>
            <a:r>
              <a:rPr lang="en-US" dirty="0" err="1"/>
              <a:t>nützlich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EC74B6A7-F258-407C-23B6-4BF8DD20C26F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C7CCBCC6-4EB0-E11D-1B87-67927FF430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A4D5524B-DF9A-922A-6A93-85643B29C70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C3988E4E-CBA8-CE39-2EB4-1DBDD346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7" y="578841"/>
            <a:ext cx="5040000" cy="4197177"/>
          </a:xfrm>
          <a:prstGeom prst="rect">
            <a:avLst/>
          </a:prstGeom>
        </p:spPr>
      </p:pic>
      <p:pic>
        <p:nvPicPr>
          <p:cNvPr id="8" name="Grafik 7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EF337938-55C5-C89B-3434-C5483CCE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602" y="2298081"/>
            <a:ext cx="5040000" cy="40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ED718-FAAA-39EA-01EE-9BF22664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FF2C54-F761-67A5-C03F-9144C52D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9" y="189087"/>
            <a:ext cx="4320000" cy="322674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95760-89F8-933A-F46E-591A3F70F2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Route </a:t>
            </a:r>
            <a:r>
              <a:rPr lang="en-US" dirty="0" err="1"/>
              <a:t>tracken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8F9623-D34F-F6BF-4409-D7A7D9BF93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Mögliche</a:t>
            </a:r>
            <a:r>
              <a:rPr lang="en-US" dirty="0"/>
              <a:t> Hotspots </a:t>
            </a:r>
            <a:r>
              <a:rPr lang="en-US" dirty="0" err="1"/>
              <a:t>finden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56D0A99C-2437-4E5E-9B58-1DDCE68D402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A1235D7F-3FAA-1B9F-175B-AE6080E22D2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2201F63-B570-07DB-8832-DAA81C4A30E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7DE681E7-1859-BEB9-C67A-23FD4F4E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27" y="2728215"/>
            <a:ext cx="4320000" cy="37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4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DA91D-CD1E-841A-D4EC-E45F94B0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6B4F-8F4D-47EE-792E-6561B506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/>
              <a:t>Idee </a:t>
            </a:r>
            <a:r>
              <a:rPr lang="en-US" dirty="0" err="1"/>
              <a:t>eines</a:t>
            </a:r>
            <a:r>
              <a:rPr lang="en-US" dirty="0"/>
              <a:t> Safety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44F4-2128-2E68-8912-0E9C5AADE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755" y="877415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Faktoren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602BD-964F-8660-D8ED-C9FBE97837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755" y="1242540"/>
            <a:ext cx="4737199" cy="477254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Startort</a:t>
            </a:r>
            <a:r>
              <a:rPr lang="en-US" dirty="0"/>
              <a:t>/</a:t>
            </a:r>
            <a:r>
              <a:rPr lang="en-US" dirty="0" err="1"/>
              <a:t>Zielort</a:t>
            </a:r>
            <a:r>
              <a:rPr lang="en-US" dirty="0"/>
              <a:t>(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schwer</a:t>
            </a:r>
            <a:r>
              <a:rPr lang="en-US" dirty="0"/>
              <a:t> </a:t>
            </a:r>
            <a:r>
              <a:rPr lang="en-US" dirty="0" err="1"/>
              <a:t>vorherzusagen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Innenstadt</a:t>
            </a:r>
            <a:r>
              <a:rPr lang="en-US" sz="1400" dirty="0"/>
              <a:t> (</a:t>
            </a:r>
            <a:r>
              <a:rPr lang="en-US" sz="1400" dirty="0" err="1"/>
              <a:t>viel</a:t>
            </a:r>
            <a:r>
              <a:rPr lang="en-US" sz="1400" dirty="0"/>
              <a:t> Verkehr)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Nähe</a:t>
            </a:r>
            <a:r>
              <a:rPr lang="en-US" sz="1400" dirty="0"/>
              <a:t> von Hotspots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Unsichere</a:t>
            </a:r>
            <a:r>
              <a:rPr lang="en-US" sz="1400" dirty="0"/>
              <a:t> Orte </a:t>
            </a:r>
            <a:r>
              <a:rPr lang="en-US" sz="1400" dirty="0" err="1"/>
              <a:t>ausfindig</a:t>
            </a:r>
            <a:r>
              <a:rPr lang="en-US" sz="1400" dirty="0"/>
              <a:t> </a:t>
            </a:r>
            <a:r>
              <a:rPr lang="en-US" sz="1400" dirty="0" err="1"/>
              <a:t>machen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Startzeit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Rushhour</a:t>
            </a:r>
            <a:r>
              <a:rPr lang="en-US" sz="1400" dirty="0"/>
              <a:t>?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Tag/Nacht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Sommer/Winter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Wetter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Sonne?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Regen?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Nebel?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Fahrzeugtyp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Stadtplanung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Baustellen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Neue </a:t>
            </a:r>
            <a:r>
              <a:rPr lang="en-US" sz="1400" dirty="0" err="1"/>
              <a:t>Radspuren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880D-5E70-388B-4C5B-ECEE30E697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5266" y="868027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Potentielle</a:t>
            </a:r>
            <a:r>
              <a:rPr lang="en-US" dirty="0"/>
              <a:t> </a:t>
            </a:r>
            <a:r>
              <a:rPr lang="en-US" dirty="0" err="1"/>
              <a:t>Gewichtung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3A2C1FD-61C3-5D0C-E2F3-CB167723A8E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83E95F5-6BD7-46EE-99A9-B1B7BF1C6D4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5239B5DE-2F5A-5331-6180-1284C4ADE1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B5E385-F03B-D256-079A-1DFD94E059A7}"/>
              </a:ext>
            </a:extLst>
          </p:cNvPr>
          <p:cNvSpPr txBox="1">
            <a:spLocks/>
          </p:cNvSpPr>
          <p:nvPr/>
        </p:nvSpPr>
        <p:spPr>
          <a:xfrm>
            <a:off x="5071145" y="1242540"/>
            <a:ext cx="6925111" cy="408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Startort</a:t>
            </a:r>
            <a:r>
              <a:rPr lang="en-US" sz="1400" dirty="0"/>
              <a:t> (</a:t>
            </a:r>
            <a:r>
              <a:rPr lang="en-US" sz="1400" dirty="0" err="1"/>
              <a:t>g_ort</a:t>
            </a:r>
            <a:r>
              <a:rPr lang="en-US" sz="1400" dirty="0"/>
              <a:t> = 0.25)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 = </a:t>
            </a:r>
            <a:r>
              <a:rPr lang="en-US" sz="1400" dirty="0" err="1"/>
              <a:t>ungefährlich</a:t>
            </a:r>
            <a:r>
              <a:rPr lang="en-US" sz="1400" dirty="0"/>
              <a:t>, 100 = </a:t>
            </a:r>
            <a:r>
              <a:rPr lang="en-US" sz="1400" dirty="0" err="1"/>
              <a:t>gefährlich</a:t>
            </a:r>
            <a:r>
              <a:rPr lang="en-US" sz="1400" dirty="0"/>
              <a:t> (</a:t>
            </a:r>
            <a:r>
              <a:rPr lang="en-US" sz="1400" dirty="0" err="1"/>
              <a:t>Ermittlung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Daten)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Startzeit</a:t>
            </a:r>
            <a:r>
              <a:rPr lang="en-US" dirty="0"/>
              <a:t> (</a:t>
            </a:r>
            <a:r>
              <a:rPr lang="en-US" dirty="0" err="1"/>
              <a:t>g_zeit</a:t>
            </a:r>
            <a:r>
              <a:rPr lang="en-US" dirty="0"/>
              <a:t> = 0.25)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Jahreszeit</a:t>
            </a:r>
            <a:r>
              <a:rPr lang="en-US" sz="1400" dirty="0"/>
              <a:t> und </a:t>
            </a:r>
            <a:r>
              <a:rPr lang="en-US" sz="1400" dirty="0" err="1"/>
              <a:t>Tageszeitabhängig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 = </a:t>
            </a:r>
            <a:r>
              <a:rPr lang="en-US" sz="1400" dirty="0" err="1"/>
              <a:t>ungefährlich</a:t>
            </a:r>
            <a:r>
              <a:rPr lang="en-US" sz="1400" dirty="0"/>
              <a:t>, 100 = </a:t>
            </a:r>
            <a:r>
              <a:rPr lang="en-US" sz="1400" dirty="0" err="1"/>
              <a:t>gefährlich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Wetter (</a:t>
            </a:r>
            <a:r>
              <a:rPr lang="en-US" sz="1400" dirty="0" err="1"/>
              <a:t>g_wetter</a:t>
            </a:r>
            <a:r>
              <a:rPr lang="en-US" sz="1400" dirty="0"/>
              <a:t> = 0.1)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Wetterabhänig</a:t>
            </a:r>
            <a:r>
              <a:rPr lang="en-US" sz="1400" dirty="0"/>
              <a:t> </a:t>
            </a:r>
            <a:r>
              <a:rPr lang="en-US" sz="1400" dirty="0" err="1"/>
              <a:t>zwischen</a:t>
            </a:r>
            <a:r>
              <a:rPr lang="en-US" sz="1400" dirty="0"/>
              <a:t> 0 und 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Fahrzeugtyp</a:t>
            </a:r>
            <a:r>
              <a:rPr lang="en-US" dirty="0"/>
              <a:t> (</a:t>
            </a:r>
            <a:r>
              <a:rPr lang="en-US" dirty="0" err="1"/>
              <a:t>g_typ</a:t>
            </a:r>
            <a:r>
              <a:rPr lang="en-US" dirty="0"/>
              <a:t> = 0.2)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Bike und E-Bike (</a:t>
            </a:r>
            <a:r>
              <a:rPr lang="en-US" sz="1400" dirty="0" err="1"/>
              <a:t>andere</a:t>
            </a:r>
            <a:r>
              <a:rPr lang="en-US" sz="1400" dirty="0"/>
              <a:t> </a:t>
            </a:r>
            <a:r>
              <a:rPr lang="en-US" sz="1400" dirty="0" err="1"/>
              <a:t>Typen</a:t>
            </a:r>
            <a:r>
              <a:rPr lang="en-US" sz="1400" dirty="0"/>
              <a:t> </a:t>
            </a:r>
            <a:r>
              <a:rPr lang="en-US" sz="1400" dirty="0" err="1"/>
              <a:t>möglich</a:t>
            </a:r>
            <a:r>
              <a:rPr lang="en-US" sz="14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Stadtplanung</a:t>
            </a:r>
            <a:r>
              <a:rPr lang="en-US" dirty="0"/>
              <a:t> (</a:t>
            </a:r>
            <a:r>
              <a:rPr lang="en-US" dirty="0" err="1"/>
              <a:t>g_stadt</a:t>
            </a:r>
            <a:r>
              <a:rPr lang="en-US" dirty="0"/>
              <a:t> = 0.2)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Beachtung</a:t>
            </a:r>
            <a:r>
              <a:rPr lang="en-US" sz="1400" dirty="0"/>
              <a:t> von </a:t>
            </a:r>
            <a:r>
              <a:rPr lang="en-US" sz="1400" dirty="0" err="1"/>
              <a:t>Baustellen</a:t>
            </a:r>
            <a:r>
              <a:rPr lang="en-US" sz="1400" dirty="0"/>
              <a:t>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Fahrradpsuren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Vorhersagen</a:t>
            </a:r>
            <a:r>
              <a:rPr lang="en-US" sz="1400" dirty="0"/>
              <a:t> für Zukunft </a:t>
            </a:r>
          </a:p>
          <a:p>
            <a:pPr algn="l"/>
            <a:r>
              <a:rPr lang="en-US" sz="1200" dirty="0"/>
              <a:t>Safety Score = </a:t>
            </a:r>
            <a:r>
              <a:rPr lang="en-US" sz="1200" dirty="0" err="1"/>
              <a:t>g_ort</a:t>
            </a:r>
            <a:r>
              <a:rPr lang="en-US" sz="1200" dirty="0"/>
              <a:t> x Ort + </a:t>
            </a:r>
            <a:r>
              <a:rPr lang="en-US" sz="1200" dirty="0" err="1"/>
              <a:t>g_Zeit</a:t>
            </a:r>
            <a:r>
              <a:rPr lang="en-US" sz="1200" dirty="0"/>
              <a:t> x Zeit + </a:t>
            </a:r>
            <a:r>
              <a:rPr lang="en-US" sz="1200" dirty="0" err="1"/>
              <a:t>g_wetter</a:t>
            </a:r>
            <a:r>
              <a:rPr lang="en-US" sz="1200" dirty="0"/>
              <a:t> x Wetter + </a:t>
            </a:r>
            <a:r>
              <a:rPr lang="en-US" sz="1200" dirty="0" err="1"/>
              <a:t>g_typ</a:t>
            </a:r>
            <a:r>
              <a:rPr lang="en-US" sz="1200" dirty="0"/>
              <a:t> x </a:t>
            </a:r>
            <a:r>
              <a:rPr lang="en-US" sz="1200" dirty="0" err="1"/>
              <a:t>Typ</a:t>
            </a:r>
            <a:r>
              <a:rPr lang="en-US" sz="1200" dirty="0"/>
              <a:t>   + </a:t>
            </a:r>
            <a:r>
              <a:rPr lang="en-US" sz="1200" dirty="0" err="1"/>
              <a:t>g_stadt</a:t>
            </a:r>
            <a:r>
              <a:rPr lang="en-US" sz="1200" dirty="0"/>
              <a:t> x Jahr</a:t>
            </a:r>
          </a:p>
          <a:p>
            <a:pPr algn="l"/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0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28C03-6287-4E67-90EC-F8D966B2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5ACD9-6046-CF9C-2CA3-C01E7E2C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6" y="-274973"/>
            <a:ext cx="8421688" cy="1325563"/>
          </a:xfrm>
        </p:spPr>
        <p:txBody>
          <a:bodyPr/>
          <a:lstStyle/>
          <a:p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Versicherungen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CE5A-40E6-5DBD-2993-435925F4C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284" y="65431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Schadensversicherung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71701-7BD1-9592-2D1F-3DF914DF4E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284" y="1054960"/>
            <a:ext cx="4737199" cy="40514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Safety-Score für Member </a:t>
            </a:r>
            <a:r>
              <a:rPr lang="en-US" sz="1400" dirty="0" err="1"/>
              <a:t>ermitteln</a:t>
            </a:r>
            <a:r>
              <a:rPr lang="en-US" sz="1400" dirty="0"/>
              <a:t> (</a:t>
            </a:r>
            <a:r>
              <a:rPr lang="en-US" sz="1400" dirty="0" err="1"/>
              <a:t>über</a:t>
            </a:r>
            <a:r>
              <a:rPr lang="en-US" sz="1400" dirty="0"/>
              <a:t> Daten)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Werte</a:t>
            </a:r>
            <a:r>
              <a:rPr lang="en-US" sz="1400" dirty="0"/>
              <a:t> von 0 – 100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Linearer</a:t>
            </a:r>
            <a:r>
              <a:rPr lang="en-US" sz="1400" dirty="0"/>
              <a:t> Ansatz: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0 (15$/Jahr)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en-US" sz="1000" dirty="0"/>
              <a:t>Safety Score = 100 (30$/Jahr)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Exponentieller</a:t>
            </a:r>
            <a:r>
              <a:rPr lang="en-US" sz="1400" dirty="0"/>
              <a:t> Ansatz </a:t>
            </a:r>
            <a:r>
              <a:rPr lang="en-US" sz="1400" dirty="0" err="1"/>
              <a:t>auch</a:t>
            </a:r>
            <a:r>
              <a:rPr lang="en-US" sz="1400" dirty="0"/>
              <a:t> </a:t>
            </a:r>
            <a:r>
              <a:rPr lang="en-US" sz="1400" dirty="0" err="1"/>
              <a:t>möglich</a:t>
            </a: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A807A-34F4-2D3D-0E78-727EF5ADF6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2226" y="65431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Unfallversicherung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5D17A51-5039-8A6F-3707-871036CA60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1EE535C3-FC70-2E72-BD4F-4F4EDBAF7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EE3975AC-F0AD-81E1-B02A-F6244E9F1B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A701505-6AD2-9220-7C55-930C80482F2A}"/>
              </a:ext>
            </a:extLst>
          </p:cNvPr>
          <p:cNvSpPr txBox="1">
            <a:spLocks/>
          </p:cNvSpPr>
          <p:nvPr/>
        </p:nvSpPr>
        <p:spPr>
          <a:xfrm>
            <a:off x="6319598" y="1019438"/>
            <a:ext cx="4737199" cy="4086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12 Mio $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Versicherer</a:t>
            </a:r>
            <a:endParaRPr lang="en-US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9 Mio $ max. </a:t>
            </a:r>
            <a:r>
              <a:rPr lang="en-US" sz="1400" dirty="0" err="1"/>
              <a:t>Gesamtschaden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2.7 Mio $ </a:t>
            </a:r>
            <a:r>
              <a:rPr lang="en-US" sz="1400" dirty="0" err="1"/>
              <a:t>Gewinnzuschlag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0.3 Mio $ Verwaltung/</a:t>
            </a:r>
            <a:r>
              <a:rPr lang="en-US" sz="1400" dirty="0" err="1"/>
              <a:t>Sonstiges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Members (50$/Jahr </a:t>
            </a:r>
            <a:r>
              <a:rPr lang="en-US" dirty="0" err="1"/>
              <a:t>oder</a:t>
            </a:r>
            <a:r>
              <a:rPr lang="en-US" dirty="0"/>
              <a:t> 5$/Monat)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180.000 Members 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600" dirty="0"/>
              <a:t>https://ny1.com/nyc/all-boroughs/transit/2023/05/26/citi-bikes-celebrates-10-years-in-new-york-city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~7 Mio $ Schaden </a:t>
            </a:r>
            <a:r>
              <a:rPr lang="en-US" sz="1400" dirty="0" err="1"/>
              <a:t>durch</a:t>
            </a:r>
            <a:r>
              <a:rPr lang="en-US" sz="1400" dirty="0"/>
              <a:t> Members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9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Jahresmodell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10.8 Mio $ </a:t>
            </a:r>
            <a:r>
              <a:rPr lang="en-US" sz="1400" dirty="0" err="1"/>
              <a:t>Einnahmen</a:t>
            </a:r>
            <a:r>
              <a:rPr lang="en-US" sz="1400" dirty="0"/>
              <a:t> (</a:t>
            </a:r>
            <a:r>
              <a:rPr lang="en-US" sz="1400" dirty="0" err="1"/>
              <a:t>Monatsmodell</a:t>
            </a:r>
            <a:r>
              <a:rPr lang="en-US" sz="1400" dirty="0"/>
              <a:t>)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App-Kauf Casuals (5$/</a:t>
            </a:r>
            <a:r>
              <a:rPr lang="en-US" dirty="0" err="1"/>
              <a:t>Fahrt</a:t>
            </a:r>
            <a:r>
              <a:rPr lang="en-US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~1.6 Mio $ Schaden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6.6 Mio </a:t>
            </a:r>
            <a:r>
              <a:rPr lang="en-US" sz="1400" dirty="0" err="1"/>
              <a:t>Fahrten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Casuals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Max. 33 Mio $ </a:t>
            </a:r>
            <a:r>
              <a:rPr lang="en-US" sz="1400" dirty="0" err="1"/>
              <a:t>Einnahmen</a:t>
            </a: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Realistisch</a:t>
            </a:r>
            <a:r>
              <a:rPr lang="en-US" sz="1400" dirty="0"/>
              <a:t>: 3.3 Mio $ (ca. 10% der </a:t>
            </a:r>
            <a:r>
              <a:rPr lang="en-US" sz="1400" dirty="0" err="1"/>
              <a:t>Fahrten</a:t>
            </a:r>
            <a:r>
              <a:rPr lang="en-US" sz="1400" dirty="0"/>
              <a:t>)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715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3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NYPD DATEN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2"/>
            <a:ext cx="4177977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Daten </a:t>
            </a:r>
            <a:r>
              <a:rPr lang="en-US" dirty="0" err="1"/>
              <a:t>sortiert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Unfällen</a:t>
            </a:r>
            <a:r>
              <a:rPr lang="en-US" dirty="0"/>
              <a:t> (Bike/E-Bike)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Hohe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Fahrräderm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Sommer-</a:t>
            </a:r>
            <a:r>
              <a:rPr lang="en-US" dirty="0" err="1"/>
              <a:t>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verstorben</a:t>
            </a:r>
            <a:r>
              <a:rPr lang="en-US" dirty="0"/>
              <a:t> (</a:t>
            </a:r>
            <a:r>
              <a:rPr lang="en-US" dirty="0" err="1"/>
              <a:t>Statistik</a:t>
            </a:r>
            <a:r>
              <a:rPr lang="en-US" dirty="0"/>
              <a:t>?)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4" name="Grafik 6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55F7A25-03FC-9C42-0743-59C4A59C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6" y="299304"/>
            <a:ext cx="7200000" cy="60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23B9-3873-B552-D0B2-FD4E79C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8253D-C2A5-046C-ED1B-63ABC08F3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Prozentuale</a:t>
            </a:r>
            <a:r>
              <a:rPr lang="en-US" dirty="0"/>
              <a:t> </a:t>
            </a:r>
            <a:r>
              <a:rPr lang="en-US" dirty="0" err="1"/>
              <a:t>Verteilung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B16393-48F4-DE35-5A1F-F2FBC421F2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31999" y="1024992"/>
            <a:ext cx="4188578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Hohe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Fahrrädern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Sehr </a:t>
            </a:r>
            <a:r>
              <a:rPr lang="en-US" dirty="0" err="1"/>
              <a:t>niedrige</a:t>
            </a:r>
            <a:r>
              <a:rPr lang="en-US" dirty="0"/>
              <a:t> </a:t>
            </a:r>
            <a:r>
              <a:rPr lang="en-US" dirty="0" err="1"/>
              <a:t>Verletzungsrate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E-Bikes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Sterberate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</a:t>
            </a:r>
            <a:r>
              <a:rPr lang="en-US" dirty="0"/>
              <a:t> (</a:t>
            </a:r>
            <a:r>
              <a:rPr lang="en-US" dirty="0" err="1"/>
              <a:t>Statistischer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9EEAAE41-3218-8AA0-AEB8-7A97229AD2B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792C6119-F396-FEBE-261B-CDF912EB8E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F65C30CA-05E6-B40A-3D6B-33F9A2C3C89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Grafik 2" descr="Ein Bild, das Text, Screenshot, parallel, Reihe enthält.&#10;&#10;KI-generierte Inhalte können fehlerhaft sein.">
            <a:extLst>
              <a:ext uri="{FF2B5EF4-FFF2-40B4-BE49-F238E27FC236}">
                <a16:creationId xmlns:a16="http://schemas.microsoft.com/office/drawing/2014/main" id="{F06FF182-D23C-F836-EFB2-0CB3CE15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9" y="275214"/>
            <a:ext cx="7200000" cy="60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3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DD601-80E4-D80C-219E-8EE443C8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53560-F4C8-3415-BB7B-ADA95F3C1B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</a:t>
            </a:r>
            <a:r>
              <a:rPr lang="en-US" dirty="0" err="1"/>
              <a:t>Fahrten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06ADF-DF83-E22E-BAF1-F36FD19321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9423" y="1024992"/>
            <a:ext cx="4201154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Monatlich</a:t>
            </a:r>
            <a:r>
              <a:rPr lang="en-US" dirty="0"/>
              <a:t> ca. 1.5 Mio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17.5 Mio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beiden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Sommereffekt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E-Bike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Herbst </a:t>
            </a:r>
            <a:r>
              <a:rPr lang="en-US" dirty="0" err="1"/>
              <a:t>beliebt</a:t>
            </a:r>
            <a:r>
              <a:rPr lang="en-US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E8A047FB-2DD7-0EC1-B393-5A16E29508F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DD83D4FF-83B7-6875-70CE-48870666875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7FDD217F-3D68-181A-A7F7-B014270CF8F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Grafik 3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6290C39-DA18-04B1-8C50-B9BBA4B9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3" y="333482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0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B93DB-6A15-AD40-5486-6F16863C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8C251-9080-3D90-E75D-8F651E8296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Unfallquote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F9FE4-3AFB-3B47-ED84-FCAAAA22B9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32015" y="1024992"/>
            <a:ext cx="4188561" cy="53313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Quote = </a:t>
            </a:r>
            <a:r>
              <a:rPr lang="en-US" dirty="0" err="1"/>
              <a:t>Unfälle</a:t>
            </a:r>
            <a:r>
              <a:rPr lang="en-US" dirty="0"/>
              <a:t>/</a:t>
            </a:r>
            <a:r>
              <a:rPr lang="en-US" dirty="0" err="1"/>
              <a:t>Fahrten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226 Mio </a:t>
            </a:r>
            <a:r>
              <a:rPr lang="en-US" dirty="0" err="1"/>
              <a:t>Fahrten</a:t>
            </a:r>
            <a:r>
              <a:rPr lang="en-US" dirty="0"/>
              <a:t> in New York </a:t>
            </a:r>
            <a:r>
              <a:rPr lang="en-US" baseline="30000" dirty="0"/>
              <a:t>1</a:t>
            </a:r>
            <a:r>
              <a:rPr lang="de-DE" sz="1000" dirty="0"/>
              <a:t>https://www.nyc.gov/html/dot/html/bicyclists/bikestats.shtml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Leider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Unterteilung</a:t>
            </a:r>
            <a:r>
              <a:rPr lang="en-US" dirty="0"/>
              <a:t> von Bikes/E-Bikes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 113Mio Bikes/113Mio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Citybike</a:t>
            </a:r>
            <a:r>
              <a:rPr lang="en-US" dirty="0"/>
              <a:t> ca. 17.5 Mio Bikes/ 17.5 Mio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Anteil</a:t>
            </a:r>
            <a:r>
              <a:rPr lang="en-US" dirty="0"/>
              <a:t> an </a:t>
            </a:r>
            <a:r>
              <a:rPr lang="en-US" dirty="0" err="1"/>
              <a:t>allen</a:t>
            </a:r>
            <a:r>
              <a:rPr lang="en-US" dirty="0"/>
              <a:t> NYC </a:t>
            </a:r>
            <a:r>
              <a:rPr lang="en-US" dirty="0" err="1"/>
              <a:t>Fahrten</a:t>
            </a:r>
            <a:r>
              <a:rPr lang="en-US" dirty="0"/>
              <a:t> </a:t>
            </a:r>
            <a:r>
              <a:rPr lang="en-US" dirty="0" err="1"/>
              <a:t>etwa</a:t>
            </a:r>
            <a:r>
              <a:rPr lang="en-US" dirty="0"/>
              <a:t> 15.5%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F66B7D91-5C38-12DE-9B56-4CA3E5B3854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390B011B-EDDF-21FE-3639-B44CA19712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694F7429-91AD-7086-3DD0-C648B7A19F8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Grafik 3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1D9701D-1C02-4A28-27B9-896EFD98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4" y="352624"/>
            <a:ext cx="7200000" cy="5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C8F9-1A34-35CC-27A4-F37951A13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758C6-5C47-46B7-CAB7-DAA14D4FF9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Unterteilung</a:t>
            </a:r>
            <a:r>
              <a:rPr lang="en-US" dirty="0"/>
              <a:t> Member/Casuals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1B57A6-20FB-5969-03D1-745CF1D200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600" y="1012407"/>
            <a:ext cx="4177977" cy="531289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80/20 Member/Casual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Sommer </a:t>
            </a:r>
            <a:r>
              <a:rPr lang="en-US" dirty="0" err="1"/>
              <a:t>Anteil</a:t>
            </a:r>
            <a:r>
              <a:rPr lang="en-US" dirty="0"/>
              <a:t> Casuals </a:t>
            </a:r>
            <a:r>
              <a:rPr lang="en-US" dirty="0" err="1"/>
              <a:t>höher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Ansatz für </a:t>
            </a:r>
            <a:r>
              <a:rPr lang="en-US" dirty="0" err="1"/>
              <a:t>Mikrotransaktionen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Zusatversicherungen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E16DA7D-8EE3-212B-453C-91415FD3DC0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90D6B41C-69DF-19BE-10F4-F943D8D68BF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6FAD3E0-44B0-24CB-BB91-EBB73318E1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Grafik 3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F706C4AE-F449-1243-9F8F-CF3F93BA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4" y="356349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12E2E-7656-6723-C43D-30BD96CB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29288-4882-EBA2-37E1-224D2424D7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Unfälle</a:t>
            </a:r>
            <a:r>
              <a:rPr lang="en-US" dirty="0"/>
              <a:t> pro Monat </a:t>
            </a:r>
            <a:r>
              <a:rPr lang="en-US" dirty="0" err="1"/>
              <a:t>Citybike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1988E-F6C3-1D26-5A81-F677725029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: 15.5% </a:t>
            </a:r>
            <a:r>
              <a:rPr lang="en-US" dirty="0" err="1"/>
              <a:t>Anteil</a:t>
            </a:r>
            <a:r>
              <a:rPr lang="en-US" dirty="0"/>
              <a:t> an NYC </a:t>
            </a:r>
            <a:r>
              <a:rPr lang="en-US" dirty="0" err="1"/>
              <a:t>Fahrten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15.5% der </a:t>
            </a:r>
            <a:r>
              <a:rPr lang="en-US" dirty="0" err="1"/>
              <a:t>Unfälle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Unterteilung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Member &amp; Casual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13EA73B2-7BA6-30AF-3AF3-6CE9546EE8E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3823C0B6-000F-22B2-8877-E0E057C487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DDDC05E2-BB18-9EAF-3A76-AC914749D9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3387211-BDCE-9277-6C45-4CA935FE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17" y="352624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4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2805-FEDD-7401-CE56-22A4305A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C00D0-CF5F-E4FB-310A-5D7E53516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Kosten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Unfälle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58C269-4631-5B86-FC90-E0362A1D10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Annahmen</a:t>
            </a:r>
            <a:r>
              <a:rPr lang="en-US" dirty="0"/>
              <a:t> : 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1500$ pro Bike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2500$ pro E-Bike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Bike/E-Bike </a:t>
            </a:r>
            <a:r>
              <a:rPr lang="en-US" sz="1400" dirty="0" err="1"/>
              <a:t>komplett</a:t>
            </a:r>
            <a:r>
              <a:rPr lang="en-US" sz="1400" dirty="0"/>
              <a:t> kaputt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1.25 Mio $ für </a:t>
            </a:r>
            <a:r>
              <a:rPr lang="en-US" dirty="0" err="1"/>
              <a:t>Fahrräder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 Mio $ für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Gesamtkosten</a:t>
            </a:r>
            <a:r>
              <a:rPr lang="en-US" dirty="0"/>
              <a:t> 2.25 Mio $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38F81A15-243A-CE87-8D58-362B5614F6B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945330FE-E0DB-4D9C-2058-390D2C6886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2A6E027-4E15-07E7-B7A6-1918882902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E4718B-EC96-1D8E-FBE8-696F6DEF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9" y="352623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1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8A462-AD6C-98E1-3E23-7431DA5A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1425F-8652-9F1F-CB00-D349E8CAA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42600" y="352624"/>
            <a:ext cx="4031945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Monatliche</a:t>
            </a:r>
            <a:r>
              <a:rPr lang="en-US" dirty="0"/>
              <a:t> Kosten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Unfälle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56EE27-9C06-1256-E6E3-44636E4A0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42599" y="1024991"/>
            <a:ext cx="4177977" cy="53276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Annahme</a:t>
            </a:r>
            <a:r>
              <a:rPr lang="en-US" dirty="0"/>
              <a:t> : 8000$ Schaden pro </a:t>
            </a:r>
            <a:r>
              <a:rPr lang="en-US" dirty="0" err="1"/>
              <a:t>Verletzung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7 Mio $ für 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2 Mio $ für E-Bikes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~ 9 Mio $ pot. </a:t>
            </a: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Gesamtkosten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A3324881-9BF5-2769-881C-64FC1C576C3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8A2F4B2E-D338-3BB2-A7AB-17B3AD42E4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15A3FF8A-1013-D800-97DA-B7362C0A90E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BE83B02-E68A-A068-FA15-602351B5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2" y="352623"/>
            <a:ext cx="7200000" cy="6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8168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884</Words>
  <Application>Microsoft Office PowerPoint</Application>
  <PresentationFormat>Breitbild</PresentationFormat>
  <Paragraphs>215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Tenorite</vt:lpstr>
      <vt:lpstr>Wingdings</vt:lpstr>
      <vt:lpstr>Monoline</vt:lpstr>
      <vt:lpstr>AxA coding challenge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Statische Versicherungen</vt:lpstr>
      <vt:lpstr>PowerPoint-Präsentation</vt:lpstr>
      <vt:lpstr>PowerPoint-Präsentation</vt:lpstr>
      <vt:lpstr>PowerPoint-Präsentation</vt:lpstr>
      <vt:lpstr>Idee eines Safety scores</vt:lpstr>
      <vt:lpstr>Mögliche dynamische Versicherungen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Arwin Esmaylzadeh</cp:lastModifiedBy>
  <cp:revision>18</cp:revision>
  <dcterms:created xsi:type="dcterms:W3CDTF">2023-07-24T01:11:48Z</dcterms:created>
  <dcterms:modified xsi:type="dcterms:W3CDTF">2025-09-11T17:11:34Z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